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74" r:id="rId4"/>
    <p:sldId id="259" r:id="rId5"/>
    <p:sldId id="261" r:id="rId6"/>
    <p:sldId id="260" r:id="rId7"/>
    <p:sldId id="264" r:id="rId8"/>
    <p:sldId id="263" r:id="rId9"/>
    <p:sldId id="262" r:id="rId10"/>
    <p:sldId id="265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E4A28-5DFB-4A6E-A486-D4732273AF32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BCC9E-AC47-4829-B007-B8A1C528B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9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CF8BB-EBC7-4B8F-9632-A5A136FBB880}" type="slidenum">
              <a:rPr kumimoji="0" lang="nl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6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CF8BB-EBC7-4B8F-9632-A5A136FBB880}" type="slidenum">
              <a:rPr kumimoji="0" lang="nl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65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 smtClean="0"/>
              <a:t>Klik om de ondertitelstijl van het model te bewerken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C9D3C2-2F2F-4D24-8D2B-45FFA0D6A06D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pPr rtl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90460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89933C-B2A6-42EE-AE40-892376646174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512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C7BDEB-33AE-442A-B5F3-92FB5164F9F2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4681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B0694CC-A25F-4421-B754-D23208D592FF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nl" noProof="0" smtClean="0"/>
              <a:pPr rtl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21092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7910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18A590-D9D7-430B-A007-EA67B13AA1DC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867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8E4A68-48E9-459B-B478-DF58B3ADB07E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4392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C603EE-AC31-40CB-90AD-483CAF548C0F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26634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346A58-2A56-47AA-8247-92A2D1C04907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5750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4400"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F37D1-6F69-42D9-961C-8C882B14A020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" noProof="0" smtClean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37343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" noProof="0" dirty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5094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 noProof="0" dirty="0"/>
              <a:t>Klik om de tekststijlen van het model te bewerken</a:t>
            </a:r>
          </a:p>
          <a:p>
            <a:pPr lvl="1" rtl="0"/>
            <a:r>
              <a:rPr lang="nl" noProof="0" dirty="0"/>
              <a:t>Tweede niveau</a:t>
            </a:r>
          </a:p>
          <a:p>
            <a:pPr lvl="2" rtl="0"/>
            <a:r>
              <a:rPr lang="nl" noProof="0" dirty="0"/>
              <a:t>Derde niveau</a:t>
            </a:r>
          </a:p>
          <a:p>
            <a:pPr lvl="3" rtl="0"/>
            <a:r>
              <a:rPr lang="nl" noProof="0" dirty="0"/>
              <a:t>Vierde niveau</a:t>
            </a:r>
          </a:p>
          <a:p>
            <a:pPr lvl="4" rtl="0"/>
            <a:r>
              <a:rPr lang="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8689811-3913-44EE-8653-4D64EF734CAC}" type="datetime1">
              <a:rPr lang="nl" noProof="0" smtClean="0"/>
              <a:t>20-3-2020</a:t>
            </a:fld>
            <a:endParaRPr lang="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nl" noProof="0" dirty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nl" noProof="0" smtClean="0"/>
              <a:pPr rtl="0"/>
              <a:t>‹nr.›</a:t>
            </a:fld>
            <a:endParaRPr lang="nl" noProof="0" dirty="0"/>
          </a:p>
        </p:txBody>
      </p:sp>
    </p:spTree>
    <p:extLst>
      <p:ext uri="{BB962C8B-B14F-4D97-AF65-F5344CB8AC3E}">
        <p14:creationId xmlns:p14="http://schemas.microsoft.com/office/powerpoint/2010/main" val="415420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P</a:t>
            </a:r>
            <a:r>
              <a:rPr lang="nl" dirty="0" smtClean="0"/>
              <a:t>ersoneel en</a:t>
            </a:r>
            <a:br>
              <a:rPr lang="nl" dirty="0" smtClean="0"/>
            </a:br>
            <a:r>
              <a:rPr lang="nl" dirty="0" smtClean="0"/>
              <a:t>organisatie</a:t>
            </a:r>
            <a:endParaRPr lang="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63690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nl-NL" sz="6000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nl" sz="6000" dirty="0" smtClean="0">
                <a:solidFill>
                  <a:schemeClr val="bg1">
                    <a:lumMod val="50000"/>
                  </a:schemeClr>
                </a:solidFill>
              </a:rPr>
              <a:t>e organisatie</a:t>
            </a:r>
          </a:p>
          <a:p>
            <a:pPr rtl="0"/>
            <a:endParaRPr lang="nl" sz="6000" dirty="0">
              <a:solidFill>
                <a:schemeClr val="bg1">
                  <a:lumMod val="50000"/>
                </a:schemeClr>
              </a:solidFill>
            </a:endParaRPr>
          </a:p>
          <a:p>
            <a:pPr rtl="0"/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nl" sz="3600" dirty="0" smtClean="0">
                <a:solidFill>
                  <a:schemeClr val="bg1">
                    <a:lumMod val="50000"/>
                  </a:schemeClr>
                </a:solidFill>
              </a:rPr>
              <a:t>ursusdeel 2</a:t>
            </a:r>
            <a:endParaRPr lang="nl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dirty="0" smtClean="0"/>
              <a:t>Kwalitatieve en kwantitatieve personeelsbehoefte</a:t>
            </a:r>
            <a:endParaRPr lang="nl-NL" sz="40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Kwantitatieve personeelsbehoefte: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Is het aantal personeelsleden die je nodig hebt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Fulltime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Parttime 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Het aantal benodigde FTE’s (reken voorbeeld)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Kwalitatieve personeelsbehoefte: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Aan welke eisen moet een personeelslid voldoen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Opleiding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Vakvaardigheid/vakbekwaamheid en geschoold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Sociale vaardigheid ( o.a. past de sollicitant in het team)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Denkers of doeners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Moeilijker wordt het bij man of vrouw en leeftijd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6" name="Picture 5" descr="controleur, &lt;p&gt;illustratie van een controleur&lt;/p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890" y="2331994"/>
            <a:ext cx="2182909" cy="354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3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600" dirty="0"/>
              <a:t>PersoneelsW</a:t>
            </a:r>
            <a:r>
              <a:rPr lang="nl" sz="6600" dirty="0"/>
              <a:t>erving</a:t>
            </a:r>
            <a:endParaRPr lang="nl-NL" sz="6600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981200" y="1863524"/>
            <a:ext cx="9188370" cy="460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SzPct val="140000"/>
              <a:buNone/>
              <a:defRPr/>
            </a:pPr>
            <a:r>
              <a:rPr kumimoji="0" lang="nl-N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anose="02020603050405020304" pitchFamily="18" charset="0"/>
              </a:rPr>
              <a:t>Waarom werven</a:t>
            </a:r>
            <a:r>
              <a:rPr lang="nl-NL" sz="4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SzPct val="140000"/>
              <a:buNone/>
              <a:defRPr/>
            </a:pPr>
            <a:endParaRPr lang="nl-NL" sz="4400" kern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anose="02020603050405020304" pitchFamily="18" charset="0"/>
              </a:rPr>
              <a:t>	</a:t>
            </a:r>
            <a:r>
              <a:rPr lang="nl-NL" sz="28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ontwikkelingen op de arbeidsmarkt en het bedrijf</a:t>
            </a: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nl-NL" sz="2800" kern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nl-NL" sz="280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r>
              <a:rPr lang="nl-NL" sz="28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invullen en omschrijving van de functieclassificatie</a:t>
            </a: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nl-NL" sz="2800" kern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nl-NL" sz="28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r>
              <a:rPr lang="nl-NL" sz="2800" kern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profit</a:t>
            </a:r>
            <a:r>
              <a:rPr lang="nl-NL" sz="28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en non profitsector</a:t>
            </a:r>
          </a:p>
          <a:p>
            <a:pPr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nl-NL" sz="2800" kern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SzPct val="140000"/>
              <a:buNone/>
              <a:defRPr/>
            </a:pPr>
            <a:r>
              <a:rPr lang="nl-NL" sz="28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SzPct val="140000"/>
              <a:buNone/>
              <a:defRPr/>
            </a:pPr>
            <a:r>
              <a:rPr lang="nl-NL" sz="280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endParaRPr lang="nl-NL" sz="2800" kern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SzPct val="140000"/>
              <a:buNone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/>
              <a:t>PersoneelsW</a:t>
            </a:r>
            <a:r>
              <a:rPr lang="nl" sz="6600" dirty="0"/>
              <a:t>erving</a:t>
            </a:r>
            <a:endParaRPr lang="nl-NL" sz="6600" dirty="0"/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457200" lvl="3" indent="-457200"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nl-N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Welke zaken moet je eerst helder zien te krijgen?</a:t>
            </a:r>
          </a:p>
          <a:p>
            <a:pPr marL="0" lvl="3" indent="0" eaLnBrk="1" hangingPunct="1">
              <a:spcBef>
                <a:spcPts val="0"/>
              </a:spcBef>
              <a:buClr>
                <a:srgbClr val="002060"/>
              </a:buClr>
              <a:buSzPct val="100000"/>
              <a:buNone/>
              <a:defRPr/>
            </a:pPr>
            <a:r>
              <a:rPr lang="nl-NL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914400" lvl="4" indent="-457200"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nl-NL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ontwikkeling binnen je bedrijf</a:t>
            </a:r>
          </a:p>
          <a:p>
            <a:pPr marL="1828800" lvl="6" indent="-457200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nl-NL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 is er nu en in de toekomst </a:t>
            </a:r>
            <a:r>
              <a:rPr lang="nl-NL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nodig </a:t>
            </a:r>
            <a:endParaRPr lang="nl-NL" sz="240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6" indent="-457200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nl-NL" sz="320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4" indent="-457200"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nl-NL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ontwikkelingen op de </a:t>
            </a:r>
            <a:r>
              <a:rPr lang="nl-NL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arbeidsmarkt</a:t>
            </a:r>
          </a:p>
          <a:p>
            <a:pPr marL="1828800" lvl="6" indent="-457200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nl-NL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 is de toekomst/de toekomst visie</a:t>
            </a:r>
          </a:p>
          <a:p>
            <a:pPr marL="914400" lvl="4" indent="-457200"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nl-NL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4" indent="-457200" eaLnBrk="1" hangingPunct="1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nl-NL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welke zijn de </a:t>
            </a:r>
            <a:r>
              <a:rPr lang="nl-NL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vervullen </a:t>
            </a:r>
            <a:r>
              <a:rPr lang="nl-NL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functies</a:t>
            </a:r>
          </a:p>
          <a:p>
            <a:pPr marL="1828800" lvl="6" indent="-457200">
              <a:spcBef>
                <a:spcPts val="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nl-NL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 maken van de functieomschrijving</a:t>
            </a:r>
            <a:endParaRPr kumimoji="0" lang="nl-NL" sz="32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indent="0" eaLnBrk="1" hangingPunct="1">
              <a:spcBef>
                <a:spcPts val="0"/>
              </a:spcBef>
              <a:buClr>
                <a:srgbClr val="002060"/>
              </a:buClr>
              <a:buSzPct val="100000"/>
              <a:buNone/>
              <a:defRPr/>
            </a:pPr>
            <a:r>
              <a:rPr lang="nl-NL" sz="3200" kern="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nl-NL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/>
              <a:t>Huiswerk opdrachten</a:t>
            </a:r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981200" y="1595534"/>
            <a:ext cx="9372600" cy="504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712788" lvl="3" indent="0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kumimoji="0" lang="nl-NL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Hoe staat het </a:t>
            </a:r>
            <a:r>
              <a:rPr kumimoji="0" lang="nl-NL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 het huiswerk hoofdstuk 1?</a:t>
            </a:r>
            <a:endParaRPr kumimoji="0" lang="nl-NL" sz="35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2788" lvl="3" indent="0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5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Waar lopen jullie tegenaan?</a:t>
            </a:r>
          </a:p>
          <a:p>
            <a:pPr marL="712788" lvl="3" indent="0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nl-NL" sz="35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op het tijdig i</a:t>
            </a:r>
            <a:r>
              <a:rPr kumimoji="0" lang="nl-NL" sz="3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nleveren</a:t>
            </a:r>
            <a:r>
              <a:rPr kumimoji="0" lang="nl-NL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van de opdrachten!</a:t>
            </a:r>
          </a:p>
          <a:p>
            <a:pPr marL="712788" lvl="3" indent="0" eaLnBrk="1" hangingPunct="1"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kumimoji="0" lang="nl-NL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Lees theorie</a:t>
            </a:r>
            <a:r>
              <a:rPr kumimoji="0" lang="nl-NL" sz="35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hoofdstuk 2 door en maak de vragen.</a:t>
            </a: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endParaRPr kumimoji="0" lang="nl-NL" sz="3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kumimoji="0" lang="nl-NL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Volgende week:</a:t>
            </a: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lang="nl-NL" sz="3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35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 arbeidsovereenkomst</a:t>
            </a: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kumimoji="0" lang="nl-NL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nl-NL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het</a:t>
            </a:r>
            <a:r>
              <a:rPr kumimoji="0" lang="nl-NL" sz="35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sollicitatiegesprek</a:t>
            </a: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lang="nl-NL" sz="3500" kern="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3500" kern="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personeel scholing en motiveren</a:t>
            </a: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endParaRPr lang="nl-NL" sz="3500" kern="0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 eaLnBrk="1" hangingPunct="1">
              <a:buClr>
                <a:srgbClr val="FF0000"/>
              </a:buClr>
              <a:buSzPct val="140000"/>
              <a:buNone/>
              <a:defRPr/>
            </a:pPr>
            <a:r>
              <a:rPr lang="nl-NL" sz="3600" i="1" dirty="0"/>
              <a:t>Alles staat in </a:t>
            </a:r>
            <a:r>
              <a:rPr lang="nl-NL" sz="3600" i="1" dirty="0" smtClean="0"/>
              <a:t>maken.wikiwijs.nl/116619</a:t>
            </a:r>
            <a:endParaRPr lang="nl-NL" sz="3600" i="1" dirty="0"/>
          </a:p>
        </p:txBody>
      </p:sp>
    </p:spTree>
    <p:extLst>
      <p:ext uri="{BB962C8B-B14F-4D97-AF65-F5344CB8AC3E}">
        <p14:creationId xmlns:p14="http://schemas.microsoft.com/office/powerpoint/2010/main" val="36603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14" y="1987419"/>
            <a:ext cx="3523224" cy="3523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566366" cy="1295400"/>
          </a:xfrm>
        </p:spPr>
        <p:txBody>
          <a:bodyPr/>
          <a:lstStyle/>
          <a:p>
            <a:r>
              <a:rPr lang="nl-NL" dirty="0" smtClean="0"/>
              <a:t>Wat gaan we vandaag behandelen?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Zijn er vragen over de vragen van hoofdstuk 1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Zijn er vragen over de lesinhoud van hoofdstuk1</a:t>
            </a:r>
            <a:endParaRPr lang="nl-NL" dirty="0" smtClean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Korte </a:t>
            </a:r>
            <a:r>
              <a:rPr lang="nl-NL" dirty="0" smtClean="0">
                <a:solidFill>
                  <a:srgbClr val="002060"/>
                </a:solidFill>
              </a:rPr>
              <a:t>herhaling van </a:t>
            </a:r>
            <a:r>
              <a:rPr lang="nl-NL" dirty="0" err="1" smtClean="0">
                <a:solidFill>
                  <a:srgbClr val="002060"/>
                </a:solidFill>
              </a:rPr>
              <a:t>lesdeel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smtClean="0">
                <a:solidFill>
                  <a:srgbClr val="002060"/>
                </a:solidFill>
              </a:rPr>
              <a:t>1 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Kleine opdracht o.b.v. deel 1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Personeelsbehoefte (hoofdstuk 2 theoriedeel)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Personeelsplanning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Personeelsaanbod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Personeelswerving</a:t>
            </a:r>
          </a:p>
          <a:p>
            <a:pPr marL="411480" lvl="1" indent="0">
              <a:buNone/>
            </a:pPr>
            <a:endParaRPr lang="nl-N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4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Klassikaal een kleine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beantwoord de volgende vragen:</a:t>
            </a:r>
          </a:p>
          <a:p>
            <a:pPr marL="1188720" lvl="2" indent="-457200">
              <a:buFont typeface="+mj-lt"/>
              <a:buAutoNum type="arabicPeriod"/>
            </a:pPr>
            <a:r>
              <a:rPr lang="nl-NL" sz="2500" dirty="0"/>
              <a:t>Wat versta je onder de communicatiering?</a:t>
            </a:r>
          </a:p>
          <a:p>
            <a:pPr marL="1188720" lvl="2" indent="-457200">
              <a:buFont typeface="+mj-lt"/>
              <a:buAutoNum type="arabicPeriod"/>
            </a:pPr>
            <a:r>
              <a:rPr lang="nl-NL" sz="2500" dirty="0"/>
              <a:t>Wat is het verschil tussen publiekrecht en privaatrecht?</a:t>
            </a:r>
          </a:p>
          <a:p>
            <a:pPr marL="1188720" lvl="2" indent="-457200">
              <a:buFont typeface="+mj-lt"/>
              <a:buAutoNum type="arabicPeriod"/>
            </a:pPr>
            <a:r>
              <a:rPr lang="nl-NL" sz="2500" dirty="0"/>
              <a:t>Geef drie rechtsgebieden die tot het publiekrecht behoren.</a:t>
            </a:r>
          </a:p>
          <a:p>
            <a:pPr marL="1188720" lvl="2" indent="-457200">
              <a:buFont typeface="+mj-lt"/>
              <a:buAutoNum type="arabicPeriod"/>
            </a:pPr>
            <a:r>
              <a:rPr lang="nl-NL" sz="2500" dirty="0"/>
              <a:t>Geef twee rechtsgebieden die tot het privaatrecht behoren.</a:t>
            </a:r>
          </a:p>
          <a:p>
            <a:pPr marL="1188720" lvl="2" indent="-457200">
              <a:buFont typeface="+mj-lt"/>
              <a:buAutoNum type="arabicPeriod"/>
            </a:pPr>
            <a:r>
              <a:rPr lang="nl-NL" sz="2500" dirty="0"/>
              <a:t>Wat is een andere naam voor administratief recht?</a:t>
            </a:r>
          </a:p>
          <a:p>
            <a:pPr marL="1188720" lvl="2" indent="-457200">
              <a:buFont typeface="+mj-lt"/>
              <a:buAutoNum type="arabicPeriod"/>
            </a:pPr>
            <a:r>
              <a:rPr lang="nl-NL" sz="2500" dirty="0"/>
              <a:t>Uit welke twee onderdelen bestaat het vermogensrecht?</a:t>
            </a:r>
          </a:p>
          <a:p>
            <a:pPr marL="1188720" lvl="2" indent="-457200">
              <a:buFont typeface="+mj-lt"/>
              <a:buAutoNum type="arabicPeriod"/>
            </a:pPr>
            <a:r>
              <a:rPr lang="nl-NL" sz="2500" dirty="0"/>
              <a:t>Geef drie voorbeelden uit het vermogensrecht waarmee een ondernemer te maken heeft.</a:t>
            </a:r>
          </a:p>
          <a:p>
            <a:pPr marL="1188720" lvl="2" indent="-457200">
              <a:buFont typeface="+mj-lt"/>
              <a:buAutoNum type="arabicPeriod"/>
            </a:pPr>
            <a:r>
              <a:rPr lang="nl-NL" sz="2500" dirty="0"/>
              <a:t>Wat regelt het mededingingsrecht?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81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7078" y="381000"/>
            <a:ext cx="10566722" cy="887475"/>
          </a:xfrm>
        </p:spPr>
        <p:txBody>
          <a:bodyPr/>
          <a:lstStyle/>
          <a:p>
            <a:pPr algn="ctr"/>
            <a:r>
              <a:rPr lang="nl-NL" dirty="0" smtClean="0"/>
              <a:t>Waar ging het in deel 1 nog meer over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1 interne en externe organisaties en hun invloeden op jouw organisatie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Micro is de eigen organisatie</a:t>
            </a:r>
          </a:p>
          <a:p>
            <a:pPr lvl="1"/>
            <a:r>
              <a:rPr lang="nl-NL" dirty="0" err="1" smtClean="0">
                <a:solidFill>
                  <a:srgbClr val="002060"/>
                </a:solidFill>
              </a:rPr>
              <a:t>Meso</a:t>
            </a:r>
            <a:r>
              <a:rPr lang="nl-NL" dirty="0" smtClean="0">
                <a:solidFill>
                  <a:srgbClr val="002060"/>
                </a:solidFill>
              </a:rPr>
              <a:t> is ?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Macro is?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Hoe zit dat met de controle?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64" y="2756916"/>
            <a:ext cx="4754118" cy="379476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390888" y="3447288"/>
            <a:ext cx="1307592" cy="2304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64" y="2756916"/>
            <a:ext cx="4869180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6" y="11557"/>
            <a:ext cx="8612123" cy="6459093"/>
          </a:xfrm>
        </p:spPr>
      </p:pic>
    </p:spTree>
    <p:extLst>
      <p:ext uri="{BB962C8B-B14F-4D97-AF65-F5344CB8AC3E}">
        <p14:creationId xmlns:p14="http://schemas.microsoft.com/office/powerpoint/2010/main" val="9365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046552"/>
          </a:xfrm>
        </p:spPr>
        <p:txBody>
          <a:bodyPr>
            <a:normAutofit/>
          </a:bodyPr>
          <a:lstStyle/>
          <a:p>
            <a:pPr algn="ctr"/>
            <a:r>
              <a:rPr lang="nl-NL" sz="6600" dirty="0"/>
              <a:t>De </a:t>
            </a:r>
            <a:r>
              <a:rPr lang="nl-NL" sz="6600" dirty="0" smtClean="0"/>
              <a:t>communicatiering</a:t>
            </a:r>
            <a:endParaRPr lang="nl-NL" sz="6600" dirty="0"/>
          </a:p>
        </p:txBody>
      </p:sp>
      <p:sp>
        <p:nvSpPr>
          <p:cNvPr id="4" name="Tekstvak 3"/>
          <p:cNvSpPr txBox="1"/>
          <p:nvPr/>
        </p:nvSpPr>
        <p:spPr>
          <a:xfrm>
            <a:off x="5172691" y="3376245"/>
            <a:ext cx="2072170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De eigen organisatie</a:t>
            </a:r>
          </a:p>
          <a:p>
            <a:r>
              <a:rPr lang="nl-NL" sz="2000" dirty="0" smtClean="0"/>
              <a:t>De ondernemer</a:t>
            </a:r>
            <a:endParaRPr lang="nl-NL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5172691" y="1676400"/>
            <a:ext cx="207217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Diverse organisaties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8780585" y="3376246"/>
            <a:ext cx="2825261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Ouders/opvolger/partner</a:t>
            </a:r>
          </a:p>
          <a:p>
            <a:r>
              <a:rPr lang="nl-NL" sz="2000" dirty="0" smtClean="0"/>
              <a:t>Medewerkers</a:t>
            </a:r>
          </a:p>
          <a:p>
            <a:r>
              <a:rPr lang="nl-NL" sz="2000" dirty="0" smtClean="0"/>
              <a:t>Stagiaires</a:t>
            </a:r>
            <a:endParaRPr lang="nl-NL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5172690" y="5128863"/>
            <a:ext cx="2072171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Collegae</a:t>
            </a:r>
          </a:p>
          <a:p>
            <a:r>
              <a:rPr lang="nl-NL" dirty="0" smtClean="0"/>
              <a:t>Media</a:t>
            </a:r>
          </a:p>
          <a:p>
            <a:r>
              <a:rPr lang="nl-NL" dirty="0" smtClean="0"/>
              <a:t>Vertegenwoordigers</a:t>
            </a:r>
          </a:p>
          <a:p>
            <a:r>
              <a:rPr lang="nl-NL" dirty="0" smtClean="0"/>
              <a:t>Bank</a:t>
            </a:r>
          </a:p>
          <a:p>
            <a:r>
              <a:rPr lang="nl-NL" dirty="0" smtClean="0"/>
              <a:t>Accountant 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524000" y="3145412"/>
            <a:ext cx="2110154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Gezin</a:t>
            </a:r>
          </a:p>
          <a:p>
            <a:r>
              <a:rPr lang="nl-NL" dirty="0" smtClean="0"/>
              <a:t>Buren</a:t>
            </a:r>
          </a:p>
          <a:p>
            <a:r>
              <a:rPr lang="nl-NL" dirty="0" smtClean="0"/>
              <a:t>Vrienden</a:t>
            </a:r>
          </a:p>
          <a:p>
            <a:r>
              <a:rPr lang="nl-NL" dirty="0" smtClean="0"/>
              <a:t>Kerk</a:t>
            </a:r>
          </a:p>
          <a:p>
            <a:r>
              <a:rPr lang="nl-NL" dirty="0" smtClean="0"/>
              <a:t>Vereniging </a:t>
            </a:r>
            <a:endParaRPr lang="nl-NL" dirty="0"/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6072554" y="2630507"/>
            <a:ext cx="11723" cy="745738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6072554" y="4383125"/>
            <a:ext cx="11723" cy="745738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>
            <a:stCxn id="6" idx="1"/>
            <a:endCxn id="4" idx="3"/>
          </p:cNvCxnSpPr>
          <p:nvPr/>
        </p:nvCxnSpPr>
        <p:spPr>
          <a:xfrm flipH="1" flipV="1">
            <a:off x="7244861" y="3884077"/>
            <a:ext cx="1535724" cy="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H="1" flipV="1">
            <a:off x="3645877" y="3925907"/>
            <a:ext cx="1535724" cy="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7467600" y="5276147"/>
            <a:ext cx="41382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dirty="0" smtClean="0">
                <a:solidFill>
                  <a:srgbClr val="002060"/>
                </a:solidFill>
              </a:rPr>
              <a:t>informatieverschaffers</a:t>
            </a:r>
            <a:endParaRPr lang="nl-NL" sz="3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 smtClean="0"/>
              <a:t>Recht 1</a:t>
            </a:r>
            <a:endParaRPr lang="nl-NL" sz="66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981200" y="1676401"/>
            <a:ext cx="9372600" cy="4794120"/>
          </a:xfrm>
        </p:spPr>
        <p:txBody>
          <a:bodyPr/>
          <a:lstStyle/>
          <a:p>
            <a:r>
              <a:rPr lang="nl-NL" sz="3000" dirty="0" smtClean="0">
                <a:solidFill>
                  <a:srgbClr val="002060"/>
                </a:solidFill>
              </a:rPr>
              <a:t>Publiekrecht is?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Hierbij is de overheid bij betrokken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Privaatrecht is?</a:t>
            </a:r>
          </a:p>
          <a:p>
            <a:pPr lvl="2"/>
            <a:r>
              <a:rPr lang="nl-NL" dirty="0" smtClean="0">
                <a:solidFill>
                  <a:srgbClr val="002060"/>
                </a:solidFill>
              </a:rPr>
              <a:t>Gaat tussen natuurlijke personen en rechtspersonen (soms ook de overheid)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Onderdelen van Publiekrecht zijn: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Staatsrecht: Grondwet; Provincie en Gemeente wet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Administratief recht: uitvoering van de wetten; APV; winkeltijdenwet; wet op R.O.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Strafrecht: </a:t>
            </a:r>
            <a:r>
              <a:rPr lang="nl-NL" dirty="0">
                <a:solidFill>
                  <a:srgbClr val="002060"/>
                </a:solidFill>
              </a:rPr>
              <a:t>overtreding van </a:t>
            </a:r>
            <a:r>
              <a:rPr lang="nl-NL" dirty="0" smtClean="0">
                <a:solidFill>
                  <a:srgbClr val="002060"/>
                </a:solidFill>
              </a:rPr>
              <a:t>wetten; verkeersboetes; milieuwet; grondwet</a:t>
            </a:r>
          </a:p>
          <a:p>
            <a:pPr lvl="1"/>
            <a:r>
              <a:rPr lang="nl-NL" dirty="0" smtClean="0">
                <a:solidFill>
                  <a:srgbClr val="002060"/>
                </a:solidFill>
              </a:rPr>
              <a:t>Internationaal recht: kartelafspraken; invoerheffingen; exportvergunningen</a:t>
            </a:r>
            <a:endParaRPr lang="nl-NL" dirty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69" y="128724"/>
            <a:ext cx="4372708" cy="17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 smtClean="0"/>
              <a:t>Recht 2</a:t>
            </a:r>
            <a:endParaRPr lang="nl-NL" sz="6600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173" y="662290"/>
            <a:ext cx="2599227" cy="5247728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1811214" y="1676400"/>
            <a:ext cx="7039709" cy="4597790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Privaatrecht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Regelt dus de relatie tussen natuurlijke en </a:t>
            </a:r>
            <a:r>
              <a:rPr lang="nl-NL" dirty="0" smtClean="0">
                <a:solidFill>
                  <a:srgbClr val="002060"/>
                </a:solidFill>
              </a:rPr>
              <a:t>rechtspersonen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Familierecht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Vermogensrecht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Mededingingsrecht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Eigendomsrecht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Dit zijn onder andere de zaken waar bijvoorbeeld </a:t>
            </a:r>
            <a:r>
              <a:rPr lang="nl-NL" dirty="0" smtClean="0">
                <a:solidFill>
                  <a:srgbClr val="002060"/>
                </a:solidFill>
              </a:rPr>
              <a:t>“de </a:t>
            </a:r>
            <a:r>
              <a:rPr lang="nl-NL" dirty="0" smtClean="0">
                <a:solidFill>
                  <a:srgbClr val="002060"/>
                </a:solidFill>
              </a:rPr>
              <a:t>rijdende </a:t>
            </a:r>
            <a:r>
              <a:rPr lang="nl-NL" dirty="0" smtClean="0">
                <a:solidFill>
                  <a:srgbClr val="002060"/>
                </a:solidFill>
              </a:rPr>
              <a:t>rechter” vaak bij </a:t>
            </a:r>
            <a:r>
              <a:rPr lang="nl-NL" dirty="0" smtClean="0">
                <a:solidFill>
                  <a:srgbClr val="002060"/>
                </a:solidFill>
              </a:rPr>
              <a:t>wordt gehaald. </a:t>
            </a:r>
          </a:p>
          <a:p>
            <a:endParaRPr lang="nl-NL" dirty="0" smtClean="0"/>
          </a:p>
          <a:p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74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nl" sz="5900" dirty="0" smtClean="0"/>
              <a:t>2</a:t>
            </a:r>
            <a:r>
              <a:rPr lang="nl" sz="5900" baseline="30000" dirty="0" smtClean="0"/>
              <a:t>e</a:t>
            </a:r>
            <a:r>
              <a:rPr lang="nl" sz="5900" dirty="0" smtClean="0"/>
              <a:t> deel: personeelsplanning</a:t>
            </a:r>
            <a:endParaRPr lang="nl" sz="5900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 smtClean="0"/>
              <a:t> planningsperioden</a:t>
            </a:r>
          </a:p>
          <a:p>
            <a:pPr lvl="1"/>
            <a:r>
              <a:rPr lang="nl-NL" sz="2500" dirty="0" smtClean="0"/>
              <a:t>Korte termijn</a:t>
            </a:r>
          </a:p>
          <a:p>
            <a:pPr lvl="1"/>
            <a:r>
              <a:rPr lang="nl-NL" sz="2500" dirty="0" smtClean="0"/>
              <a:t>Middellange termijn</a:t>
            </a:r>
          </a:p>
          <a:p>
            <a:pPr lvl="1"/>
            <a:r>
              <a:rPr lang="nl-NL" sz="2500" dirty="0" smtClean="0"/>
              <a:t>Lange termijn</a:t>
            </a:r>
          </a:p>
          <a:p>
            <a:pPr lvl="2"/>
            <a:endParaRPr lang="nl-NL" sz="2300" dirty="0"/>
          </a:p>
          <a:p>
            <a:pPr lvl="2"/>
            <a:r>
              <a:rPr lang="nl-NL" sz="2300" dirty="0" smtClean="0"/>
              <a:t>Korte termijn is het komende jaar</a:t>
            </a:r>
          </a:p>
          <a:p>
            <a:pPr lvl="2"/>
            <a:r>
              <a:rPr lang="nl-NL" sz="2300" dirty="0" smtClean="0"/>
              <a:t>Middellange termijn is voor de komende 5 jaar</a:t>
            </a:r>
          </a:p>
          <a:p>
            <a:pPr lvl="2"/>
            <a:r>
              <a:rPr lang="nl-NL" sz="2300" dirty="0" smtClean="0"/>
              <a:t>Lange termijn is voor de 5 jaar en langer</a:t>
            </a:r>
          </a:p>
          <a:p>
            <a:endParaRPr lang="nl-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72924" y="1645920"/>
            <a:ext cx="9037320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40000"/>
              <a:buFont typeface="Wingdings" panose="05000000000000000000" pitchFamily="2" charset="2"/>
              <a:buChar char="§"/>
              <a:tabLst/>
              <a:defRPr/>
            </a:pPr>
            <a:endParaRPr kumimoji="0" lang="nl-NL" sz="4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5" y="1645920"/>
            <a:ext cx="3620965" cy="31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Draadmodelgebouw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335_TF03031027" id="{836AE9ED-5784-4731-B268-EAAB2F301BAC}" vid="{ED32C2F3-4D8A-4687-8179-F2193491F7B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453</Words>
  <Application>Microsoft Office PowerPoint</Application>
  <PresentationFormat>Breedbeeld</PresentationFormat>
  <Paragraphs>126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Draadmodelgebouw 16x9</vt:lpstr>
      <vt:lpstr>Personeel en organisatie</vt:lpstr>
      <vt:lpstr>Wat gaan we vandaag behandelen?</vt:lpstr>
      <vt:lpstr>Klassikaal een kleine opdracht</vt:lpstr>
      <vt:lpstr>Waar ging het in deel 1 nog meer over</vt:lpstr>
      <vt:lpstr>PowerPoint-presentatie</vt:lpstr>
      <vt:lpstr>De communicatiering</vt:lpstr>
      <vt:lpstr>Recht 1</vt:lpstr>
      <vt:lpstr>Recht 2</vt:lpstr>
      <vt:lpstr>2e deel: personeelsplanning</vt:lpstr>
      <vt:lpstr>Kwalitatieve en kwantitatieve personeelsbehoefte</vt:lpstr>
      <vt:lpstr>PersoneelsWerving</vt:lpstr>
      <vt:lpstr>PersoneelsWerving</vt:lpstr>
      <vt:lpstr>Huiswerk opdrachten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Personeel en organisatie</dc:title>
  <dc:creator>Geraar de Jong</dc:creator>
  <cp:lastModifiedBy>Géraar de Jong</cp:lastModifiedBy>
  <cp:revision>35</cp:revision>
  <dcterms:created xsi:type="dcterms:W3CDTF">2017-11-05T20:28:59Z</dcterms:created>
  <dcterms:modified xsi:type="dcterms:W3CDTF">2020-03-20T14:13:25Z</dcterms:modified>
</cp:coreProperties>
</file>